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478" r:id="rId5"/>
    <p:sldId id="475" r:id="rId6"/>
  </p:sldIdLst>
  <p:sldSz cx="9145588" cy="7021513"/>
  <p:notesSz cx="9940925" cy="6808788"/>
  <p:defaultTextStyle>
    <a:defPPr>
      <a:defRPr lang="it-IT"/>
    </a:defPPr>
    <a:lvl1pPr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61132" indent="-56236"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23670" indent="-113878"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84802" indent="-170113"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47339" indent="-227754"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024482" algn="l" defTabSz="809793" rtl="0" eaLnBrk="1" latinLnBrk="0" hangingPunct="1"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429378" algn="l" defTabSz="809793" rtl="0" eaLnBrk="1" latinLnBrk="0" hangingPunct="1"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2834274" algn="l" defTabSz="809793" rtl="0" eaLnBrk="1" latinLnBrk="0" hangingPunct="1"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239171" algn="l" defTabSz="809793" rtl="0" eaLnBrk="1" latinLnBrk="0" hangingPunct="1"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12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990000"/>
    <a:srgbClr val="800000"/>
    <a:srgbClr val="FFFFFF"/>
    <a:srgbClr val="9BBB59"/>
    <a:srgbClr val="FFCC00"/>
    <a:srgbClr val="BFACA1"/>
    <a:srgbClr val="D6CAC3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5" autoAdjust="0"/>
    <p:restoredTop sz="98571" autoAdjust="0"/>
  </p:normalViewPr>
  <p:slideViewPr>
    <p:cSldViewPr>
      <p:cViewPr varScale="1">
        <p:scale>
          <a:sx n="104" d="100"/>
          <a:sy n="104" d="100"/>
        </p:scale>
        <p:origin x="2010" y="108"/>
      </p:cViewPr>
      <p:guideLst>
        <p:guide orient="horz" pos="2212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PERA ROBERTO" userId="cedb65b7-b12f-4002-8a0b-8c8bb03f4991" providerId="ADAL" clId="{F62CD363-DA2D-45A7-8959-8F4F4D438CF8}"/>
    <pc:docChg chg="delSld">
      <pc:chgData name="LEPERA ROBERTO" userId="cedb65b7-b12f-4002-8a0b-8c8bb03f4991" providerId="ADAL" clId="{F62CD363-DA2D-45A7-8959-8F4F4D438CF8}" dt="2023-11-10T09:48:59.628" v="0" actId="47"/>
      <pc:docMkLst>
        <pc:docMk/>
      </pc:docMkLst>
      <pc:sldChg chg="del">
        <pc:chgData name="LEPERA ROBERTO" userId="cedb65b7-b12f-4002-8a0b-8c8bb03f4991" providerId="ADAL" clId="{F62CD363-DA2D-45A7-8959-8F4F4D438CF8}" dt="2023-11-10T09:48:59.628" v="0" actId="47"/>
        <pc:sldMkLst>
          <pc:docMk/>
          <pc:sldMk cId="3494793918" sldId="4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l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31018" y="1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r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939B56-88DB-4223-A189-B3DAE793909D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66919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l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31018" y="6466919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r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0A8219-B227-4857-9930-AE2B2A535A3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067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l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31018" y="1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r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697BD70-73F5-481B-A002-5A656F9E0426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308350" y="511175"/>
            <a:ext cx="3324225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9" tIns="45785" rIns="91569" bIns="45785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3616" y="3234254"/>
            <a:ext cx="7953693" cy="3064114"/>
          </a:xfrm>
          <a:prstGeom prst="rect">
            <a:avLst/>
          </a:prstGeom>
        </p:spPr>
        <p:txBody>
          <a:bodyPr vert="horz" lIns="91569" tIns="45785" rIns="91569" bIns="45785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66919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l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31018" y="6466919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r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1572B5-1B1B-4BC6-AE26-54E7B1B618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4694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1132"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23670"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84802"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47339"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09326" algn="l" defTabSz="9237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71191" algn="l" defTabSz="9237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33056" algn="l" defTabSz="9237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94922" algn="l" defTabSz="9237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8350" y="511175"/>
            <a:ext cx="3324225" cy="25527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sp>
        <p:nvSpPr>
          <p:cNvPr id="88068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4064" indent="-286179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4715" indent="-228943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2600" indent="-228943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60486" indent="-228943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8372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6258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34144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92029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1044552" fontAlgn="base">
              <a:spcBef>
                <a:spcPct val="0"/>
              </a:spcBef>
              <a:spcAft>
                <a:spcPct val="0"/>
              </a:spcAft>
              <a:defRPr/>
            </a:pPr>
            <a:fld id="{250DEFDA-B435-41DD-9C4F-597A37EDB29F}" type="slidenum">
              <a:rPr lang="it-IT" altLang="it-IT" sz="1200"/>
              <a:pPr defTabSz="1044552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it-IT" altLang="it-IT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8350" y="511175"/>
            <a:ext cx="3324225" cy="25527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sp>
        <p:nvSpPr>
          <p:cNvPr id="88068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4064" indent="-286179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4715" indent="-228943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2600" indent="-228943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60486" indent="-228943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8372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6258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34144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92029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1044552" fontAlgn="base">
              <a:spcBef>
                <a:spcPct val="0"/>
              </a:spcBef>
              <a:spcAft>
                <a:spcPct val="0"/>
              </a:spcAft>
              <a:defRPr/>
            </a:pPr>
            <a:fld id="{DB05F4FD-A0AF-4C5E-9B09-79EA2B75975F}" type="slidenum">
              <a:rPr lang="it-IT" altLang="it-IT" sz="1200"/>
              <a:pPr defTabSz="1044552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it-IT" altLang="it-IT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919" y="2181221"/>
            <a:ext cx="7773750" cy="150507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838" y="3978858"/>
            <a:ext cx="6401912" cy="17943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3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5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7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9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71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3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94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04276-9325-448B-AF46-64187E5BA0E3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9D332-5125-4335-B43A-6D5EB2FDA1C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6903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C2759-7AB1-4150-BDDF-9415BC7B79EB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FE85B-2D4C-42B7-A1BA-C7D5F7C741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74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754696" y="310442"/>
            <a:ext cx="2405481" cy="660542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5081" y="310442"/>
            <a:ext cx="7067189" cy="660542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A4F49-0556-476A-9EA0-33661A2A8106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FC24-37E1-409B-B3D5-BBD5751A07B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364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FA6BC-6432-49A1-8A01-7680DB6C34D4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22B0E-5F0A-4D66-AFD2-A7EA7E7DA78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3631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438" y="4511973"/>
            <a:ext cx="7773750" cy="1394551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438" y="2976017"/>
            <a:ext cx="7773750" cy="15359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186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237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855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474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09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711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330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949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D989F-A6BE-411C-B766-0D18A0BC0677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C8A63-FBB1-4C9D-8EC1-CD0CD53A8AA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1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35081" y="1805765"/>
            <a:ext cx="4736334" cy="51101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423843" y="1805765"/>
            <a:ext cx="4736335" cy="51101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AB5D0-2491-47A6-BEB1-FD1343E64A52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0E67-FDA9-43AB-B2A1-A14BBB4231B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172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80" y="281186"/>
            <a:ext cx="8231029" cy="1170253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80" y="1571715"/>
            <a:ext cx="4040889" cy="6550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865" indent="0">
              <a:buNone/>
              <a:defRPr sz="2000" b="1"/>
            </a:lvl2pPr>
            <a:lvl3pPr marL="923730" indent="0">
              <a:buNone/>
              <a:defRPr sz="1900" b="1"/>
            </a:lvl3pPr>
            <a:lvl4pPr marL="1385596" indent="0">
              <a:buNone/>
              <a:defRPr sz="1600" b="1"/>
            </a:lvl4pPr>
            <a:lvl5pPr marL="1847461" indent="0">
              <a:buNone/>
              <a:defRPr sz="1600" b="1"/>
            </a:lvl5pPr>
            <a:lvl6pPr marL="2309326" indent="0">
              <a:buNone/>
              <a:defRPr sz="1600" b="1"/>
            </a:lvl6pPr>
            <a:lvl7pPr marL="2771191" indent="0">
              <a:buNone/>
              <a:defRPr sz="1600" b="1"/>
            </a:lvl7pPr>
            <a:lvl8pPr marL="3233056" indent="0">
              <a:buNone/>
              <a:defRPr sz="1600" b="1"/>
            </a:lvl8pPr>
            <a:lvl9pPr marL="3694922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80" y="2226730"/>
            <a:ext cx="4040889" cy="40454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832" y="1571715"/>
            <a:ext cx="4042477" cy="6550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865" indent="0">
              <a:buNone/>
              <a:defRPr sz="2000" b="1"/>
            </a:lvl2pPr>
            <a:lvl3pPr marL="923730" indent="0">
              <a:buNone/>
              <a:defRPr sz="1900" b="1"/>
            </a:lvl3pPr>
            <a:lvl4pPr marL="1385596" indent="0">
              <a:buNone/>
              <a:defRPr sz="1600" b="1"/>
            </a:lvl4pPr>
            <a:lvl5pPr marL="1847461" indent="0">
              <a:buNone/>
              <a:defRPr sz="1600" b="1"/>
            </a:lvl5pPr>
            <a:lvl6pPr marL="2309326" indent="0">
              <a:buNone/>
              <a:defRPr sz="1600" b="1"/>
            </a:lvl6pPr>
            <a:lvl7pPr marL="2771191" indent="0">
              <a:buNone/>
              <a:defRPr sz="1600" b="1"/>
            </a:lvl7pPr>
            <a:lvl8pPr marL="3233056" indent="0">
              <a:buNone/>
              <a:defRPr sz="1600" b="1"/>
            </a:lvl8pPr>
            <a:lvl9pPr marL="3694922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832" y="2226730"/>
            <a:ext cx="4042477" cy="40454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96285-96A2-4617-932B-A790647EF3FE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F4E2-EBD5-4D3C-BC16-79EE865AD4D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743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7420C-D281-4293-A211-A878DE7AAA57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404F1-DBC9-4AE7-AED3-6A455DEC52C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5677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6673A-0F59-443D-89D2-C1EBD6A92588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F6319-9CB2-4E7D-BAA1-7FF918514C0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9910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80" y="279560"/>
            <a:ext cx="3008836" cy="11897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671" y="279561"/>
            <a:ext cx="5112638" cy="5992666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80" y="1469317"/>
            <a:ext cx="3008836" cy="4802910"/>
          </a:xfrm>
        </p:spPr>
        <p:txBody>
          <a:bodyPr/>
          <a:lstStyle>
            <a:lvl1pPr marL="0" indent="0">
              <a:buNone/>
              <a:defRPr sz="1400"/>
            </a:lvl1pPr>
            <a:lvl2pPr marL="461865" indent="0">
              <a:buNone/>
              <a:defRPr sz="1200"/>
            </a:lvl2pPr>
            <a:lvl3pPr marL="923730" indent="0">
              <a:buNone/>
              <a:defRPr sz="1000"/>
            </a:lvl3pPr>
            <a:lvl4pPr marL="1385596" indent="0">
              <a:buNone/>
              <a:defRPr sz="900"/>
            </a:lvl4pPr>
            <a:lvl5pPr marL="1847461" indent="0">
              <a:buNone/>
              <a:defRPr sz="900"/>
            </a:lvl5pPr>
            <a:lvl6pPr marL="2309326" indent="0">
              <a:buNone/>
              <a:defRPr sz="900"/>
            </a:lvl6pPr>
            <a:lvl7pPr marL="2771191" indent="0">
              <a:buNone/>
              <a:defRPr sz="900"/>
            </a:lvl7pPr>
            <a:lvl8pPr marL="3233056" indent="0">
              <a:buNone/>
              <a:defRPr sz="900"/>
            </a:lvl8pPr>
            <a:lvl9pPr marL="3694922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AEA5D-33FF-4DFA-953E-E3EE14461D1C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1B029-01A2-45BD-A772-5F6848103BA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079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599" y="4915059"/>
            <a:ext cx="5487353" cy="580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599" y="627385"/>
            <a:ext cx="5487353" cy="4212908"/>
          </a:xfrm>
        </p:spPr>
        <p:txBody>
          <a:bodyPr rtlCol="0">
            <a:normAutofit/>
          </a:bodyPr>
          <a:lstStyle>
            <a:lvl1pPr marL="0" indent="0">
              <a:buNone/>
              <a:defRPr sz="3300"/>
            </a:lvl1pPr>
            <a:lvl2pPr marL="461865" indent="0">
              <a:buNone/>
              <a:defRPr sz="2800"/>
            </a:lvl2pPr>
            <a:lvl3pPr marL="923730" indent="0">
              <a:buNone/>
              <a:defRPr sz="2400"/>
            </a:lvl3pPr>
            <a:lvl4pPr marL="1385596" indent="0">
              <a:buNone/>
              <a:defRPr sz="2000"/>
            </a:lvl4pPr>
            <a:lvl5pPr marL="1847461" indent="0">
              <a:buNone/>
              <a:defRPr sz="2000"/>
            </a:lvl5pPr>
            <a:lvl6pPr marL="2309326" indent="0">
              <a:buNone/>
              <a:defRPr sz="2000"/>
            </a:lvl6pPr>
            <a:lvl7pPr marL="2771191" indent="0">
              <a:buNone/>
              <a:defRPr sz="2000"/>
            </a:lvl7pPr>
            <a:lvl8pPr marL="3233056" indent="0">
              <a:buNone/>
              <a:defRPr sz="2000"/>
            </a:lvl8pPr>
            <a:lvl9pPr marL="3694922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599" y="5495310"/>
            <a:ext cx="5487353" cy="824052"/>
          </a:xfrm>
        </p:spPr>
        <p:txBody>
          <a:bodyPr/>
          <a:lstStyle>
            <a:lvl1pPr marL="0" indent="0">
              <a:buNone/>
              <a:defRPr sz="1400"/>
            </a:lvl1pPr>
            <a:lvl2pPr marL="461865" indent="0">
              <a:buNone/>
              <a:defRPr sz="1200"/>
            </a:lvl2pPr>
            <a:lvl3pPr marL="923730" indent="0">
              <a:buNone/>
              <a:defRPr sz="1000"/>
            </a:lvl3pPr>
            <a:lvl4pPr marL="1385596" indent="0">
              <a:buNone/>
              <a:defRPr sz="900"/>
            </a:lvl4pPr>
            <a:lvl5pPr marL="1847461" indent="0">
              <a:buNone/>
              <a:defRPr sz="900"/>
            </a:lvl5pPr>
            <a:lvl6pPr marL="2309326" indent="0">
              <a:buNone/>
              <a:defRPr sz="900"/>
            </a:lvl6pPr>
            <a:lvl7pPr marL="2771191" indent="0">
              <a:buNone/>
              <a:defRPr sz="900"/>
            </a:lvl7pPr>
            <a:lvl8pPr marL="3233056" indent="0">
              <a:buNone/>
              <a:defRPr sz="900"/>
            </a:lvl8pPr>
            <a:lvl9pPr marL="3694922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8FE16-B896-4E29-B520-400C8E4DC874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5516A-332F-4A4A-A391-5D67D1B727F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021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552" y="281569"/>
            <a:ext cx="8230486" cy="1170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373" tIns="46187" rIns="92373" bIns="461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552" y="1637813"/>
            <a:ext cx="8230486" cy="463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373" tIns="46187" rIns="92373" bIns="461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551" y="6508499"/>
            <a:ext cx="2134333" cy="372967"/>
          </a:xfrm>
          <a:prstGeom prst="rect">
            <a:avLst/>
          </a:prstGeom>
        </p:spPr>
        <p:txBody>
          <a:bodyPr vert="horz" lIns="92373" tIns="46187" rIns="92373" bIns="46187" rtlCol="0" anchor="ctr"/>
          <a:lstStyle>
            <a:lvl1pPr algn="l" defTabSz="92373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CC24AD-9272-47BC-B39F-C94C344937F8}" type="datetimeFigureOut">
              <a:rPr lang="it-IT"/>
              <a:pPr>
                <a:defRPr/>
              </a:pPr>
              <a:t>11/02/2026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110" y="6508499"/>
            <a:ext cx="2897370" cy="372967"/>
          </a:xfrm>
          <a:prstGeom prst="rect">
            <a:avLst/>
          </a:prstGeom>
        </p:spPr>
        <p:txBody>
          <a:bodyPr vert="horz" lIns="92373" tIns="46187" rIns="92373" bIns="46187" rtlCol="0" anchor="ctr"/>
          <a:lstStyle>
            <a:lvl1pPr algn="ctr" defTabSz="92373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705" y="6508499"/>
            <a:ext cx="2134333" cy="372967"/>
          </a:xfrm>
          <a:prstGeom prst="rect">
            <a:avLst/>
          </a:prstGeom>
        </p:spPr>
        <p:txBody>
          <a:bodyPr vert="horz" lIns="92373" tIns="46187" rIns="92373" bIns="46187" rtlCol="0" anchor="ctr"/>
          <a:lstStyle>
            <a:lvl1pPr algn="r" defTabSz="92373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30C67E-1852-4E02-8AB6-4A5273A7AE3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</p:sldLayoutIdLst>
  <p:txStyles>
    <p:titleStyle>
      <a:lvl1pPr algn="ctr" defTabSz="92367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2367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2367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2367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2367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04896" algn="ctr" defTabSz="92367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809793" algn="ctr" defTabSz="92367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214689" algn="ctr" defTabSz="92367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619585" algn="ctr" defTabSz="92367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5849" indent="-345849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9340" indent="-288208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4236" indent="-230566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15368" indent="-230566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05" indent="-230566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0259" indent="-230933" algn="l" defTabSz="9237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02124" indent="-230933" algn="l" defTabSz="9237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63989" indent="-230933" algn="l" defTabSz="9237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25854" indent="-230933" algn="l" defTabSz="9237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1865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3730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596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47461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09326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71191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33056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94922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288000" y="570260"/>
            <a:ext cx="4284000" cy="1266711"/>
          </a:xfrm>
          <a:prstGeom prst="rect">
            <a:avLst/>
          </a:prstGeom>
          <a:noFill/>
        </p:spPr>
        <p:txBody>
          <a:bodyPr wrap="square" lIns="80979" tIns="40490" rIns="80979" bIns="40490">
            <a:spAutoFit/>
          </a:bodyPr>
          <a:lstStyle/>
          <a:p>
            <a:pPr defTabSz="9237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-133" dirty="0">
                <a:solidFill>
                  <a:schemeClr val="bg1">
                    <a:lumMod val="65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LOTTO UNICO</a:t>
            </a:r>
          </a:p>
          <a:p>
            <a:pPr defTabSz="9237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-133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Casa Madonna </a:t>
            </a:r>
            <a:r>
              <a:rPr lang="it-IT" sz="2800" b="1" spc="-133" dirty="0" err="1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Nicopeja</a:t>
            </a:r>
            <a:endParaRPr lang="it-IT" sz="2800" b="1" spc="-133" dirty="0">
              <a:solidFill>
                <a:schemeClr val="bg1">
                  <a:lumMod val="50000"/>
                </a:schemeClr>
              </a:solidFill>
              <a:latin typeface="Dotum" pitchFamily="34" charset="-127"/>
              <a:ea typeface="Dotum" pitchFamily="34" charset="-127"/>
              <a:cs typeface="Arial" pitchFamily="34" charset="0"/>
            </a:endParaRPr>
          </a:p>
          <a:p>
            <a:pPr defTabSz="9237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100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Lido di Venezia, </a:t>
            </a:r>
            <a:r>
              <a:rPr lang="it-IT" sz="2100" dirty="0" err="1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loc</a:t>
            </a:r>
            <a:r>
              <a:rPr lang="it-IT" sz="2100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. Alberoni  </a:t>
            </a:r>
          </a:p>
        </p:txBody>
      </p:sp>
      <p:sp>
        <p:nvSpPr>
          <p:cNvPr id="40" name="Rettangolo 39"/>
          <p:cNvSpPr/>
          <p:nvPr/>
        </p:nvSpPr>
        <p:spPr>
          <a:xfrm>
            <a:off x="8374405" y="246185"/>
            <a:ext cx="616404" cy="6522456"/>
          </a:xfrm>
          <a:prstGeom prst="rect">
            <a:avLst/>
          </a:prstGeom>
          <a:solidFill>
            <a:schemeClr val="bg1">
              <a:lumMod val="7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979" tIns="40490" rIns="80979" bIns="40490" anchor="ctr"/>
          <a:lstStyle/>
          <a:p>
            <a:pPr algn="ctr" defTabSz="923730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1" name="CasellaDiTesto 50"/>
          <p:cNvSpPr txBox="1"/>
          <p:nvPr/>
        </p:nvSpPr>
        <p:spPr>
          <a:xfrm>
            <a:off x="4680001" y="1728000"/>
            <a:ext cx="3686760" cy="4872891"/>
          </a:xfrm>
          <a:prstGeom prst="rect">
            <a:avLst/>
          </a:prstGeom>
          <a:noFill/>
        </p:spPr>
        <p:txBody>
          <a:bodyPr wrap="square" lIns="80979" tIns="40490" rIns="80979" bIns="40490">
            <a:spAutoFit/>
          </a:bodyPr>
          <a:lstStyle/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DESTINAZIONE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Regione: Veneto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Provincia: Venezia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Ambito: urbano (entro la delimitazione del centro urbano)</a:t>
            </a:r>
            <a:endParaRPr lang="it-IT" sz="1100" i="1" dirty="0">
              <a:solidFill>
                <a:srgbClr val="FF0000"/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indent="-159408" algn="just" defTabSz="923730" fontAlgn="auto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LOCATION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Posizione: periferica</a:t>
            </a:r>
            <a:endParaRPr lang="it-IT" sz="1100" i="1" dirty="0">
              <a:solidFill>
                <a:srgbClr val="FF0000"/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Coordinate GPS: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lat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45.346972,  long. 12.3169342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IMMOBILE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Proprietà: Demanio dello Stato</a:t>
            </a:r>
          </a:p>
          <a:p>
            <a:pPr algn="just" defTabSz="923730" fontAlgn="auto"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Strumento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: 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Locazione di valorizzazione ex art. 3-bis D.L. 351/2001</a:t>
            </a:r>
          </a:p>
          <a:p>
            <a:pPr algn="just" defTabSz="923730" fontAlgn="auto"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Epoca: completato nel 1957</a:t>
            </a:r>
            <a:endParaRPr lang="it-IT" sz="1100" i="1" dirty="0">
              <a:solidFill>
                <a:srgbClr val="FF0000"/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Superficie fondiaria: 7.420 mq </a:t>
            </a:r>
            <a:endParaRPr lang="it-IT" sz="1100" i="1" dirty="0">
              <a:solidFill>
                <a:srgbClr val="FF0000"/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Superficie lorda: 3.330 </a:t>
            </a:r>
            <a:r>
              <a:rPr lang="it-IT" sz="11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mq ca.</a:t>
            </a:r>
            <a:endParaRPr lang="it-IT" sz="1100" i="1" dirty="0">
              <a:solidFill>
                <a:srgbClr val="FF0000"/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Provvedimenti di tutela: NON interessato dalla VIC, Vincolo Paesaggistico – Notevole interesse pubblico</a:t>
            </a:r>
          </a:p>
          <a:p>
            <a:pPr lvl="0"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Nuovi usi: oltre a quelli in atto, </a:t>
            </a:r>
            <a:r>
              <a:rPr lang="it-IT" alt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sono ammesse le utilizzazioni compatibili con le parti costruttive che costituiscono elemento caratterizzante o di vincolo quali residenze collettive; attività complementari alla residenza: strutture ricettive; attrezzature collettive.</a:t>
            </a:r>
            <a:endParaRPr lang="it-IT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</p:txBody>
      </p:sp>
      <p:pic>
        <p:nvPicPr>
          <p:cNvPr id="2" name="Immagine 1" descr="Immagine che contiene mappa, schizzo, arte, bianco e nero&#10;&#10;Il contenuto generato dall'IA potrebbe non essere corretto.">
            <a:extLst>
              <a:ext uri="{FF2B5EF4-FFF2-40B4-BE49-F238E27FC236}">
                <a16:creationId xmlns:a16="http://schemas.microsoft.com/office/drawing/2014/main" id="{F2F0EEE5-1880-C967-36B9-CAE36B19F3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363" y="137984"/>
            <a:ext cx="1438781" cy="1798476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0F0E446B-D721-C386-0FBA-F1A170D2CD5B}"/>
              </a:ext>
            </a:extLst>
          </p:cNvPr>
          <p:cNvGrpSpPr>
            <a:grpSpLocks noChangeAspect="1"/>
          </p:cNvGrpSpPr>
          <p:nvPr/>
        </p:nvGrpSpPr>
        <p:grpSpPr>
          <a:xfrm>
            <a:off x="7744675" y="437112"/>
            <a:ext cx="509273" cy="326123"/>
            <a:chOff x="7744675" y="551091"/>
            <a:chExt cx="509273" cy="326123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83218FE9-BEF4-841A-4BDB-167E26B3B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0572" y="564611"/>
              <a:ext cx="503376" cy="312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6" name="Rettangolo 24">
              <a:extLst>
                <a:ext uri="{FF2B5EF4-FFF2-40B4-BE49-F238E27FC236}">
                  <a16:creationId xmlns:a16="http://schemas.microsoft.com/office/drawing/2014/main" id="{784723FE-E4DF-60F6-E9E8-9C5548A4E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4675" y="551091"/>
              <a:ext cx="503376" cy="289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 dirty="0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2026</a:t>
              </a:r>
            </a:p>
          </p:txBody>
        </p: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AFB03CF6-6CBA-E91C-C733-9C8DC84EF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114" y="437112"/>
            <a:ext cx="67062" cy="67062"/>
          </a:xfrm>
          <a:prstGeom prst="rect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7C57DDD4-B673-FEAD-DF09-27D0A61B557D}"/>
              </a:ext>
            </a:extLst>
          </p:cNvPr>
          <p:cNvGrpSpPr>
            <a:grpSpLocks noChangeAspect="1"/>
          </p:cNvGrpSpPr>
          <p:nvPr/>
        </p:nvGrpSpPr>
        <p:grpSpPr>
          <a:xfrm>
            <a:off x="7664419" y="412746"/>
            <a:ext cx="528935" cy="338714"/>
            <a:chOff x="7744675" y="551091"/>
            <a:chExt cx="509273" cy="326123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5865622E-C0CE-929B-B483-4CB3E753F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0572" y="564611"/>
              <a:ext cx="503376" cy="312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12" name="Rettangolo 24">
              <a:extLst>
                <a:ext uri="{FF2B5EF4-FFF2-40B4-BE49-F238E27FC236}">
                  <a16:creationId xmlns:a16="http://schemas.microsoft.com/office/drawing/2014/main" id="{304568E9-C9A9-E374-8A2B-88610EE66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4675" y="551091"/>
              <a:ext cx="503376" cy="289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 dirty="0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2026</a:t>
              </a:r>
            </a:p>
          </p:txBody>
        </p:sp>
      </p:grpSp>
      <p:pic>
        <p:nvPicPr>
          <p:cNvPr id="13" name="Immagine 12">
            <a:extLst>
              <a:ext uri="{FF2B5EF4-FFF2-40B4-BE49-F238E27FC236}">
                <a16:creationId xmlns:a16="http://schemas.microsoft.com/office/drawing/2014/main" id="{BFBAB769-0B8F-B61E-D8E4-14500E3091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166" y="1831450"/>
            <a:ext cx="4284000" cy="2935102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4348CA13-94A7-06DF-EB1A-7817E4C081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332" y="4867668"/>
            <a:ext cx="1544927" cy="1149572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B4B9FCE4-DE68-D5B0-CE0C-8C2F9C7B5A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239" y="4854992"/>
            <a:ext cx="1544927" cy="1164778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1FCB976-D7E2-9955-6BDD-7F877D47B86E}"/>
              </a:ext>
            </a:extLst>
          </p:cNvPr>
          <p:cNvSpPr txBox="1"/>
          <p:nvPr/>
        </p:nvSpPr>
        <p:spPr>
          <a:xfrm>
            <a:off x="394582" y="6042858"/>
            <a:ext cx="4650184" cy="251048"/>
          </a:xfrm>
          <a:prstGeom prst="rect">
            <a:avLst/>
          </a:prstGeom>
          <a:noFill/>
        </p:spPr>
        <p:txBody>
          <a:bodyPr lIns="80979" tIns="40490" rIns="80979" bIns="40490">
            <a:spAutoFit/>
          </a:bodyPr>
          <a:lstStyle/>
          <a:p>
            <a:pPr defTabSz="9237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Lido di Venezia, località Alberoni, via della Droma 72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DA668135-348E-7F48-FE94-581C95D411C4}"/>
              </a:ext>
            </a:extLst>
          </p:cNvPr>
          <p:cNvGrpSpPr>
            <a:grpSpLocks noChangeAspect="1"/>
          </p:cNvGrpSpPr>
          <p:nvPr/>
        </p:nvGrpSpPr>
        <p:grpSpPr>
          <a:xfrm>
            <a:off x="7744675" y="368078"/>
            <a:ext cx="509273" cy="468789"/>
            <a:chOff x="7744675" y="482057"/>
            <a:chExt cx="509273" cy="468789"/>
          </a:xfrm>
        </p:grpSpPr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884F68F1-8A46-252B-612E-F0943EF32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0572" y="564611"/>
              <a:ext cx="503376" cy="312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751F16AE-F712-A3D3-3014-2CD527FE7D1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756003" y="482057"/>
              <a:ext cx="467846" cy="46878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979" tIns="40490" rIns="80979" bIns="40490" anchor="ctr"/>
            <a:lstStyle/>
            <a:p>
              <a:pPr algn="ctr">
                <a:defRPr/>
              </a:pPr>
              <a:endParaRPr lang="it-IT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ttangolo 24">
              <a:extLst>
                <a:ext uri="{FF2B5EF4-FFF2-40B4-BE49-F238E27FC236}">
                  <a16:creationId xmlns:a16="http://schemas.microsoft.com/office/drawing/2014/main" id="{3154C095-2C3C-D38E-636E-2E56BB38D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4675" y="551091"/>
              <a:ext cx="503376" cy="289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 dirty="0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632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asellaDiTesto 54"/>
          <p:cNvSpPr txBox="1"/>
          <p:nvPr/>
        </p:nvSpPr>
        <p:spPr>
          <a:xfrm>
            <a:off x="4680000" y="1728000"/>
            <a:ext cx="3675330" cy="5060506"/>
          </a:xfrm>
          <a:prstGeom prst="rect">
            <a:avLst/>
          </a:prstGeom>
          <a:noFill/>
        </p:spPr>
        <p:txBody>
          <a:bodyPr wrap="square" lIns="80979" tIns="40490" rIns="80979" bIns="40490">
            <a:spAutoFit/>
          </a:bodyPr>
          <a:lstStyle>
            <a:lvl1pPr indent="-179388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43175" indent="-257175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000375" indent="-257175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57575" indent="-257175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914775" indent="-257175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r>
              <a:rPr lang="it-IT" alt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INQUADRAMENTO TERRITORIALE</a:t>
            </a:r>
          </a:p>
          <a:p>
            <a:pPr algn="just" eaLnBrk="1" hangingPunct="1">
              <a:lnSpc>
                <a:spcPts val="1400"/>
              </a:lnSpc>
              <a:buClr>
                <a:srgbClr val="D6CAC3"/>
              </a:buClr>
              <a:buSzPct val="100000"/>
            </a:pPr>
            <a:r>
              <a:rPr lang="it-IT" alt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Il compendio è situato nella parte meridionale dell’isola di Lido di Venezia, in località Alberoni. E’ raggiungibile via terra da Via della Droma e via acqua dal Canal </a:t>
            </a:r>
            <a:r>
              <a:rPr lang="it-IT" alt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Lemento</a:t>
            </a:r>
            <a:r>
              <a:rPr lang="it-IT" alt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 che ne costeggia una larga parte sul versate occidentale del lotto. Si inserisce in un contesto paesaggistico di rilievo, attorniata da spiagge, un’oasi naturalistica e note strutture legate al turismo e al tempo libero.</a:t>
            </a:r>
          </a:p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endParaRPr lang="it-IT" altLang="it-IT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r>
              <a:rPr lang="it-IT" alt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IMMOBILE</a:t>
            </a:r>
          </a:p>
          <a:p>
            <a:pPr algn="just" eaLnBrk="1" hangingPunct="1">
              <a:lnSpc>
                <a:spcPts val="1400"/>
              </a:lnSpc>
              <a:buClr>
                <a:srgbClr val="D6CAC3"/>
              </a:buClr>
              <a:buSzPct val="100000"/>
            </a:pP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La costruzione dell’immobile è iniziata nel 1950 e ultimata nel 1957 a seguito di numerose modifiche e rimaneggiamenti della sagoma. Attualmente è sviluppato su più livelli per una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sup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coperta pari a 1.360 mq circa, una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sup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lorda pari a 3.330 mq circa, su un lotto di estensione pari a 7.420 mq circa.</a:t>
            </a:r>
          </a:p>
          <a:p>
            <a:pPr eaLnBrk="1" hangingPunct="1">
              <a:lnSpc>
                <a:spcPts val="1400"/>
              </a:lnSpc>
              <a:buClr>
                <a:srgbClr val="D6CAC3"/>
              </a:buClr>
              <a:buSzPct val="100000"/>
            </a:pPr>
            <a:endParaRPr lang="it-IT" altLang="it-IT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r>
              <a:rPr lang="it-IT" altLang="it-IT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DATI CATASTALI</a:t>
            </a:r>
          </a:p>
          <a:p>
            <a:pPr algn="just" eaLnBrk="1" hangingPunct="1">
              <a:buClr>
                <a:srgbClr val="D6CAC3"/>
              </a:buClr>
              <a:buSzPct val="100000"/>
            </a:pP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NCEU: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fg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44,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p.lla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 93, sub. 1,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cat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B/1, cl. 3, cons. 13.229 mc,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sup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cat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3.577 mq, rendita 23.229.46 €</a:t>
            </a:r>
          </a:p>
          <a:p>
            <a:pPr algn="just" eaLnBrk="1" hangingPunct="1">
              <a:buClr>
                <a:srgbClr val="D6CAC3"/>
              </a:buClr>
              <a:buSzPct val="100000"/>
            </a:pP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NCT: sez. A,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fg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44,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p.lla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 93, ente urbano,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sup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cat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7.420 mq.   </a:t>
            </a:r>
          </a:p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                    ____________________</a:t>
            </a:r>
          </a:p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endParaRPr lang="it-IT" altLang="it-IT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3E874DBA-4A05-E784-0810-1E2276B666FC}"/>
              </a:ext>
            </a:extLst>
          </p:cNvPr>
          <p:cNvSpPr/>
          <p:nvPr/>
        </p:nvSpPr>
        <p:spPr>
          <a:xfrm>
            <a:off x="8374405" y="246185"/>
            <a:ext cx="616404" cy="6522456"/>
          </a:xfrm>
          <a:prstGeom prst="rect">
            <a:avLst/>
          </a:prstGeom>
          <a:solidFill>
            <a:schemeClr val="bg1">
              <a:lumMod val="7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979" tIns="40490" rIns="80979" bIns="40490" anchor="ctr"/>
          <a:lstStyle/>
          <a:p>
            <a:pPr algn="ctr" defTabSz="923730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A6A4DE5-F4E5-257E-1F17-061D484808FB}"/>
              </a:ext>
            </a:extLst>
          </p:cNvPr>
          <p:cNvSpPr txBox="1"/>
          <p:nvPr/>
        </p:nvSpPr>
        <p:spPr>
          <a:xfrm>
            <a:off x="288000" y="570260"/>
            <a:ext cx="4284000" cy="1266711"/>
          </a:xfrm>
          <a:prstGeom prst="rect">
            <a:avLst/>
          </a:prstGeom>
          <a:noFill/>
        </p:spPr>
        <p:txBody>
          <a:bodyPr wrap="square" lIns="80979" tIns="40490" rIns="80979" bIns="40490">
            <a:spAutoFit/>
          </a:bodyPr>
          <a:lstStyle/>
          <a:p>
            <a:pPr defTabSz="9237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-133" dirty="0">
                <a:solidFill>
                  <a:schemeClr val="bg1">
                    <a:lumMod val="65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LOTTO UNICO</a:t>
            </a:r>
          </a:p>
          <a:p>
            <a:pPr defTabSz="9237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-133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Casa Madonna </a:t>
            </a:r>
            <a:r>
              <a:rPr lang="it-IT" sz="2800" b="1" spc="-133" dirty="0" err="1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Nicopeja</a:t>
            </a:r>
            <a:endParaRPr lang="it-IT" sz="2800" b="1" spc="-133" dirty="0">
              <a:solidFill>
                <a:schemeClr val="bg1">
                  <a:lumMod val="50000"/>
                </a:schemeClr>
              </a:solidFill>
              <a:latin typeface="Dotum" pitchFamily="34" charset="-127"/>
              <a:ea typeface="Dotum" pitchFamily="34" charset="-127"/>
              <a:cs typeface="Arial" pitchFamily="34" charset="0"/>
            </a:endParaRPr>
          </a:p>
          <a:p>
            <a:pPr defTabSz="9237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100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Lido di Venezia, </a:t>
            </a:r>
            <a:r>
              <a:rPr lang="it-IT" sz="2100" dirty="0" err="1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loc</a:t>
            </a:r>
            <a:r>
              <a:rPr lang="it-IT" sz="2100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. Alberoni  </a:t>
            </a:r>
          </a:p>
        </p:txBody>
      </p:sp>
      <p:pic>
        <p:nvPicPr>
          <p:cNvPr id="5" name="Immagine 4" descr="Immagine che contiene mappa, schizzo, arte, bianco e nero&#10;&#10;Il contenuto generato dall'IA potrebbe non essere corretto.">
            <a:extLst>
              <a:ext uri="{FF2B5EF4-FFF2-40B4-BE49-F238E27FC236}">
                <a16:creationId xmlns:a16="http://schemas.microsoft.com/office/drawing/2014/main" id="{26C75335-3BFF-7060-51A0-746F0522C3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363" y="137984"/>
            <a:ext cx="1438781" cy="1798476"/>
          </a:xfrm>
          <a:prstGeom prst="rect">
            <a:avLst/>
          </a:prstGeom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0EBED160-EEB5-57E5-6350-CD9488ACB078}"/>
              </a:ext>
            </a:extLst>
          </p:cNvPr>
          <p:cNvGrpSpPr>
            <a:grpSpLocks noChangeAspect="1"/>
          </p:cNvGrpSpPr>
          <p:nvPr/>
        </p:nvGrpSpPr>
        <p:grpSpPr>
          <a:xfrm>
            <a:off x="7744675" y="437112"/>
            <a:ext cx="509273" cy="326123"/>
            <a:chOff x="7744675" y="551091"/>
            <a:chExt cx="509273" cy="326123"/>
          </a:xfrm>
        </p:grpSpPr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7A6224EB-5D55-91EF-3783-7B98C63E7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0572" y="564611"/>
              <a:ext cx="503376" cy="312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8" name="Rettangolo 24">
              <a:extLst>
                <a:ext uri="{FF2B5EF4-FFF2-40B4-BE49-F238E27FC236}">
                  <a16:creationId xmlns:a16="http://schemas.microsoft.com/office/drawing/2014/main" id="{8190077C-C243-9075-2FA0-26B182741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4675" y="551091"/>
              <a:ext cx="503376" cy="289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 dirty="0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2026</a:t>
              </a:r>
            </a:p>
          </p:txBody>
        </p:sp>
      </p:grpSp>
      <p:pic>
        <p:nvPicPr>
          <p:cNvPr id="9" name="Immagine 8">
            <a:extLst>
              <a:ext uri="{FF2B5EF4-FFF2-40B4-BE49-F238E27FC236}">
                <a16:creationId xmlns:a16="http://schemas.microsoft.com/office/drawing/2014/main" id="{71096311-9418-754A-5004-2A4AE88C7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114" y="437112"/>
            <a:ext cx="67062" cy="67062"/>
          </a:xfrm>
          <a:prstGeom prst="rect">
            <a:avLst/>
          </a:prstGeom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6292495D-092A-F7C6-A352-B6C2B2F1310D}"/>
              </a:ext>
            </a:extLst>
          </p:cNvPr>
          <p:cNvGrpSpPr>
            <a:grpSpLocks noChangeAspect="1"/>
          </p:cNvGrpSpPr>
          <p:nvPr/>
        </p:nvGrpSpPr>
        <p:grpSpPr>
          <a:xfrm>
            <a:off x="7664419" y="412746"/>
            <a:ext cx="528935" cy="338714"/>
            <a:chOff x="7744675" y="551091"/>
            <a:chExt cx="509273" cy="326123"/>
          </a:xfrm>
        </p:grpSpPr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466E5F41-D0AA-A9B4-FFB6-DF5DB7698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0572" y="564611"/>
              <a:ext cx="503376" cy="312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12" name="Rettangolo 24">
              <a:extLst>
                <a:ext uri="{FF2B5EF4-FFF2-40B4-BE49-F238E27FC236}">
                  <a16:creationId xmlns:a16="http://schemas.microsoft.com/office/drawing/2014/main" id="{21A3AAE1-8EF4-FB36-7C90-3A90F4B23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4675" y="551091"/>
              <a:ext cx="503376" cy="289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 dirty="0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2026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668BBA5D-0FC8-E71C-2BD3-B6BCA84A1154}"/>
              </a:ext>
            </a:extLst>
          </p:cNvPr>
          <p:cNvGrpSpPr>
            <a:grpSpLocks noChangeAspect="1"/>
          </p:cNvGrpSpPr>
          <p:nvPr/>
        </p:nvGrpSpPr>
        <p:grpSpPr>
          <a:xfrm>
            <a:off x="7744675" y="368078"/>
            <a:ext cx="509273" cy="468789"/>
            <a:chOff x="7744675" y="482057"/>
            <a:chExt cx="509273" cy="468789"/>
          </a:xfrm>
        </p:grpSpPr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4553D722-25FB-18DD-29B5-B8D65B07F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0572" y="564611"/>
              <a:ext cx="503376" cy="312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D7DDC353-3EEC-C28C-00CC-DE61EAC5E31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756003" y="482057"/>
              <a:ext cx="467846" cy="46878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979" tIns="40490" rIns="80979" bIns="40490" anchor="ctr"/>
            <a:lstStyle/>
            <a:p>
              <a:pPr algn="ctr">
                <a:defRPr/>
              </a:pPr>
              <a:endParaRPr lang="it-IT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ttangolo 24">
              <a:extLst>
                <a:ext uri="{FF2B5EF4-FFF2-40B4-BE49-F238E27FC236}">
                  <a16:creationId xmlns:a16="http://schemas.microsoft.com/office/drawing/2014/main" id="{F43C1A8A-D3DD-9BB2-E2E4-036FD88DF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4675" y="551091"/>
              <a:ext cx="503376" cy="289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979" tIns="40490" rIns="80979" bIns="40490">
              <a:spAutoFit/>
            </a:bodyPr>
            <a:lstStyle>
              <a:lvl1pPr indent="-179388" eaLnBrk="0" hangingPunct="0">
                <a:spcBef>
                  <a:spcPct val="20000"/>
                </a:spcBef>
                <a:buFont typeface="Arial" charset="0"/>
                <a:buChar char="•"/>
                <a:defRPr sz="37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2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7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771"/>
                </a:lnSpc>
                <a:spcBef>
                  <a:spcPct val="0"/>
                </a:spcBef>
                <a:buClr>
                  <a:srgbClr val="D6CAC3"/>
                </a:buClr>
                <a:buNone/>
              </a:pPr>
              <a:r>
                <a:rPr lang="it-IT" altLang="it-IT" sz="1200" b="1" dirty="0">
                  <a:solidFill>
                    <a:schemeClr val="bg1"/>
                  </a:solidFill>
                  <a:latin typeface="Arial" panose="020B0604020202020204" pitchFamily="34" charset="0"/>
                  <a:ea typeface="Dotum" pitchFamily="34" charset="-127"/>
                  <a:cs typeface="Arial" panose="020B0604020202020204" pitchFamily="34" charset="0"/>
                </a:rPr>
                <a:t>2026</a:t>
              </a:r>
            </a:p>
          </p:txBody>
        </p:sp>
      </p:grpSp>
      <p:pic>
        <p:nvPicPr>
          <p:cNvPr id="17" name="Immagine 16">
            <a:extLst>
              <a:ext uri="{FF2B5EF4-FFF2-40B4-BE49-F238E27FC236}">
                <a16:creationId xmlns:a16="http://schemas.microsoft.com/office/drawing/2014/main" id="{41A3FCD5-554E-3F5B-5914-EECA3B7F88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301" y="1830869"/>
            <a:ext cx="4276353" cy="2331687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91305D9C-2CEE-6601-00F8-9705B204002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8510"/>
          <a:stretch>
            <a:fillRect/>
          </a:stretch>
        </p:blipFill>
        <p:spPr>
          <a:xfrm>
            <a:off x="367301" y="4660890"/>
            <a:ext cx="1800200" cy="141798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62E4AFC8-6D01-2991-50F1-758FC10AC7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1506" y="4643296"/>
            <a:ext cx="2209236" cy="143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560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7BD6A457D00DA4F80EB1F44E2514AD9" ma:contentTypeVersion="16" ma:contentTypeDescription="Creare un nuovo documento." ma:contentTypeScope="" ma:versionID="577e8ae792f81b5920e06a7935b2e070">
  <xsd:schema xmlns:xsd="http://www.w3.org/2001/XMLSchema" xmlns:xs="http://www.w3.org/2001/XMLSchema" xmlns:p="http://schemas.microsoft.com/office/2006/metadata/properties" xmlns:ns2="bcad5845-7324-4c0c-994d-464206e48899" xmlns:ns3="59fe7313-8647-49db-82f6-d36f2f108e49" targetNamespace="http://schemas.microsoft.com/office/2006/metadata/properties" ma:root="true" ma:fieldsID="b16fdf1b741d88ff9f14fcb08cb07961" ns2:_="" ns3:_="">
    <xsd:import namespace="bcad5845-7324-4c0c-994d-464206e48899"/>
    <xsd:import namespace="59fe7313-8647-49db-82f6-d36f2f108e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d5845-7324-4c0c-994d-464206e488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f72c1d30-f23c-4aee-ac48-11a5cdd96f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fe7313-8647-49db-82f6-d36f2f108e4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a09cb48-38e1-493a-ad50-026007daef94}" ma:internalName="TaxCatchAll" ma:showField="CatchAllData" ma:web="59fe7313-8647-49db-82f6-d36f2f108e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cad5845-7324-4c0c-994d-464206e48899">
      <Terms xmlns="http://schemas.microsoft.com/office/infopath/2007/PartnerControls"/>
    </lcf76f155ced4ddcb4097134ff3c332f>
    <TaxCatchAll xmlns="59fe7313-8647-49db-82f6-d36f2f108e49" xsi:nil="true"/>
    <SharedWithUsers xmlns="59fe7313-8647-49db-82f6-d36f2f108e49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BAACF3-2491-413A-9928-FABFD963CD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ad5845-7324-4c0c-994d-464206e48899"/>
    <ds:schemaRef ds:uri="59fe7313-8647-49db-82f6-d36f2f108e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0DBD09-00F5-446B-AA37-EEBCAC98F7BD}">
  <ds:schemaRefs>
    <ds:schemaRef ds:uri="http://schemas.microsoft.com/office/2006/documentManagement/types"/>
    <ds:schemaRef ds:uri="http://purl.org/dc/terms/"/>
    <ds:schemaRef ds:uri="http://purl.org/dc/elements/1.1/"/>
    <ds:schemaRef ds:uri="99f5fad8-f988-4b15-b33d-ddd93e7d30d4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fa2e32b4-0852-4cb2-acd1-17b03ab053d4"/>
    <ds:schemaRef ds:uri="http://purl.org/dc/dcmitype/"/>
    <ds:schemaRef ds:uri="bcad5845-7324-4c0c-994d-464206e48899"/>
    <ds:schemaRef ds:uri="59fe7313-8647-49db-82f6-d36f2f108e49"/>
  </ds:schemaRefs>
</ds:datastoreItem>
</file>

<file path=customXml/itemProps3.xml><?xml version="1.0" encoding="utf-8"?>
<ds:datastoreItem xmlns:ds="http://schemas.openxmlformats.org/officeDocument/2006/customXml" ds:itemID="{C4FF9540-A083-404D-99A4-2DB163D105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</Words>
  <Application>Microsoft Office PowerPoint</Application>
  <PresentationFormat>Personalizzato</PresentationFormat>
  <Paragraphs>46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Dotum</vt:lpstr>
      <vt:lpstr>Arial</vt:lpstr>
      <vt:lpstr>Calibri</vt:lpstr>
      <vt:lpstr>Tema di Office</vt:lpstr>
      <vt:lpstr>Presentazione standard di PowerPoint</vt:lpstr>
      <vt:lpstr>Presentazione standard di PowerPoint</vt:lpstr>
    </vt:vector>
  </TitlesOfParts>
  <Company>Ministero dell'Economia e della Finanze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Eva Mastroianni</dc:creator>
  <cp:lastModifiedBy>PELLIZZON PAOLA</cp:lastModifiedBy>
  <cp:revision>1782</cp:revision>
  <cp:lastPrinted>2017-02-28T08:39:19Z</cp:lastPrinted>
  <dcterms:created xsi:type="dcterms:W3CDTF">2014-01-27T09:58:15Z</dcterms:created>
  <dcterms:modified xsi:type="dcterms:W3CDTF">2026-02-11T11:55:23Z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0x010100B7BD6A457D00DA4F80EB1F44E2514AD9</vt:lpwstr>
  </property>
  <property fmtid="{D5CDD505-2E9C-101B-9397-08002B2CF9AE}" pid="3" name="Order">
    <vt:r8>21700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MSIP_Label_3712ed7a-c3f3-40dd-a6e9-bab62c26469f_Enabled">
    <vt:lpwstr>true</vt:lpwstr>
  </property>
  <property fmtid="{D5CDD505-2E9C-101B-9397-08002B2CF9AE}" pid="12" name="MSIP_Label_3712ed7a-c3f3-40dd-a6e9-bab62c26469f_SetDate">
    <vt:lpwstr>2023-10-31T11:31:05Z</vt:lpwstr>
  </property>
  <property fmtid="{D5CDD505-2E9C-101B-9397-08002B2CF9AE}" pid="13" name="MSIP_Label_3712ed7a-c3f3-40dd-a6e9-bab62c26469f_Method">
    <vt:lpwstr>Standard</vt:lpwstr>
  </property>
  <property fmtid="{D5CDD505-2E9C-101B-9397-08002B2CF9AE}" pid="14" name="MSIP_Label_3712ed7a-c3f3-40dd-a6e9-bab62c26469f_Name">
    <vt:lpwstr>Uso interno</vt:lpwstr>
  </property>
  <property fmtid="{D5CDD505-2E9C-101B-9397-08002B2CF9AE}" pid="15" name="MSIP_Label_3712ed7a-c3f3-40dd-a6e9-bab62c26469f_SiteId">
    <vt:lpwstr>5c13bf6f-11aa-44a8-aac0-fc5ed659c30a</vt:lpwstr>
  </property>
  <property fmtid="{D5CDD505-2E9C-101B-9397-08002B2CF9AE}" pid="16" name="MSIP_Label_3712ed7a-c3f3-40dd-a6e9-bab62c26469f_ActionId">
    <vt:lpwstr>8b409a5a-b4c0-43ba-8a80-97aeda2eeb1e</vt:lpwstr>
  </property>
  <property fmtid="{D5CDD505-2E9C-101B-9397-08002B2CF9AE}" pid="17" name="MSIP_Label_3712ed7a-c3f3-40dd-a6e9-bab62c26469f_ContentBits">
    <vt:lpwstr>3</vt:lpwstr>
  </property>
</Properties>
</file>